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8"/>
  </p:handoutMasterIdLst>
  <p:sldIdLst>
    <p:sldId id="263" r:id="rId2"/>
    <p:sldId id="283" r:id="rId3"/>
    <p:sldId id="260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3" r:id="rId13"/>
    <p:sldId id="292" r:id="rId14"/>
    <p:sldId id="294" r:id="rId15"/>
    <p:sldId id="295" r:id="rId16"/>
    <p:sldId id="269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22F"/>
    <a:srgbClr val="FCB504"/>
    <a:srgbClr val="FFB329"/>
    <a:srgbClr val="FDC539"/>
    <a:srgbClr val="FDA467"/>
    <a:srgbClr val="FD827F"/>
    <a:srgbClr val="FFE2DD"/>
    <a:srgbClr val="C58585"/>
    <a:srgbClr val="FFE7E3"/>
    <a:srgbClr val="65273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26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36CBA0A-9EEA-4DEB-B3BF-7032B1A1A9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D8616D6-B96B-49A1-94E2-90B5018D52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9CD90-B84F-40F6-93C7-89B7C0D78BE1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E5E359-3A2E-4530-AE61-BED6848314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2AE053-6822-43FF-BD6C-B856D99DCE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61DBC-E287-4AB7-A723-AD76C078CA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2154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91096F-3BDC-4700-ADB4-15FD1BCEC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583E4F-3FF8-43C9-9FC7-5D4AF27F0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C92B07-7037-40A3-B644-60C57BE8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13888B-10B3-4C2D-9609-AADC06C38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FBA48C-D623-48EB-973B-FF59AC35A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133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208618-BEAE-4C02-BECD-2FC9C996F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4C3600E-4B44-4B80-8B23-A72D56A242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6C80BC-F02B-43D0-9055-9664B526F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2AC4C9-E3A0-49FF-B531-A6D634483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510C10-D4F9-42A2-971F-D5CE3D75F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01A849-5B2D-48CF-8760-75A097AB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787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B8E4D9-4BA3-4B19-AB0C-2C68EB3F2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A123FD-A3E4-44FE-9582-F91A9A67F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53D8E1-9F74-47E8-AC3F-42F9F7CC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E8622A-1481-44C8-A2F3-46FC414A5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3FDA3D-E785-454A-91AC-AD2489748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014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6234D34-71EB-4521-9EBC-3ACCAA91E9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81B46F-F8D5-4E97-92EF-B6CF2302A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FC5495-EACB-4E0A-B60E-04A98AA0C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F16C8E-DB8A-4532-87AE-068630F5F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3DD780-E067-400C-9EB6-1A289972A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83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59146-E215-4077-8BB5-400D9047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4A1B71-C8F5-404C-AB6F-420673A31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2F2033-1ECB-4B0E-9F02-53A98C3C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06123B-8136-4A78-948F-F280DAE3E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9A16C4-09A9-436F-A877-200E8D567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885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D8776D-FA7D-49FC-A87C-DB237B42B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D80AB9-E996-4320-A5CE-24FA0E5DF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3BD8C4-5E4F-47A2-9C6F-DCDBC28DA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526642-1055-4006-ABB1-680526A83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AAEBE3-F31F-465E-A361-5C2DDA0D0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030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F3B8E6-9A5D-4BA1-9E8F-02395B42A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4F42AB-5C54-4C7A-A819-36FCF32630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02F60D-6AC7-4445-8250-B1A4EF2C7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A5C45D-D932-40B1-9F26-4F363E4E3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F6A09F-8301-4993-ADE7-AC7BC3359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3C658D-9D61-4FC4-8BED-AAF450EB5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68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EA505-2925-42F1-8E9A-3C6C1E353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255E6E-6CA4-4028-8AE8-DC5A23EF3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290D28-B7A1-45CB-9085-A82310CA4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B5C1D3-779D-4E37-8541-D1A9DB798E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40ED9B5-4F5B-4611-AABD-BFE2742E05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D98202-A188-4312-AE65-FB92B046A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CB7A18-E8E1-4912-AFE6-8758AAD84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24E2F2-6F6A-45C3-B977-C62EEB4D4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433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F48DC2-CB63-477D-9946-4BB28ADBE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EE9234-88DF-4B6E-A2F7-DDEEC3CD3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200AE9-D6FC-4F22-8DFD-DFDF2E914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5B4BB6-6E6B-44C9-9802-80E82A5EC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577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기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050E2B3-9341-4FF5-80FE-D2B56CC8AE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7250" y="6356350"/>
            <a:ext cx="2743200" cy="365125"/>
          </a:xfrm>
        </p:spPr>
        <p:txBody>
          <a:bodyPr/>
          <a:lstStyle/>
          <a:p>
            <a:fld id="{B0A5BFFC-6E38-4327-9253-4ABE19E982ED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4D8F5B-CB93-4CF4-90DA-6EB467C3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2078" y="6356351"/>
            <a:ext cx="1239082" cy="365124"/>
          </a:xfrm>
        </p:spPr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EF2DED1-3FBB-43A6-A52E-ACDF6069E074}"/>
              </a:ext>
            </a:extLst>
          </p:cNvPr>
          <p:cNvCxnSpPr/>
          <p:nvPr userDrawn="1"/>
        </p:nvCxnSpPr>
        <p:spPr>
          <a:xfrm>
            <a:off x="1302026" y="1351722"/>
            <a:ext cx="108899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957B4D0-F13F-449E-A5C2-0B3314C5595F}"/>
              </a:ext>
            </a:extLst>
          </p:cNvPr>
          <p:cNvCxnSpPr/>
          <p:nvPr userDrawn="1"/>
        </p:nvCxnSpPr>
        <p:spPr>
          <a:xfrm>
            <a:off x="1302026" y="6513444"/>
            <a:ext cx="108899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472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050E2B3-9341-4FF5-80FE-D2B56CC8A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694B05E-1BC7-40B2-A725-2FAA4EEBA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4D8F5B-CB93-4CF4-90DA-6EB467C3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799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538507-1D45-4BDF-9F0C-4F5C9A077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B09135-E271-42FB-BF34-7ACCC88F7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18AEFB-2470-42F8-987E-5E8A8D48AE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EADB26-872C-4128-929D-3DBDE39B2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75FDB5-ADEC-4794-92CB-59EC8E254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F810A2-5470-4CF5-B073-26DF3EBB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173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01F9421-52C2-4DA9-B844-603C23787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01540F-ABEA-45E9-8A3C-C639B8EC9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773A7B-17A8-46AB-AF6E-ED25533243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5BFFC-6E38-4327-9253-4ABE19E982ED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1C929B-F961-4C8D-9436-5FCED581A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33DEFC-38BC-4783-9608-D539A73C7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84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07F5354-40A2-4C19-AEAE-CA62D7127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" y="1451"/>
            <a:ext cx="12188203" cy="685509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AA2C5C0-4008-46A8-84E9-96CCA2D01FF5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64190EC-D9A5-44FB-A5AE-FE406EE96D6E}"/>
              </a:ext>
            </a:extLst>
          </p:cNvPr>
          <p:cNvSpPr/>
          <p:nvPr/>
        </p:nvSpPr>
        <p:spPr>
          <a:xfrm>
            <a:off x="680720" y="1971040"/>
            <a:ext cx="6299200" cy="4074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C03F7E-0B3D-4394-978E-47741669A56C}"/>
              </a:ext>
            </a:extLst>
          </p:cNvPr>
          <p:cNvSpPr txBox="1"/>
          <p:nvPr/>
        </p:nvSpPr>
        <p:spPr>
          <a:xfrm>
            <a:off x="1110857" y="2813745"/>
            <a:ext cx="57615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>
                <a:solidFill>
                  <a:schemeClr val="accent1"/>
                </a:solidFill>
              </a:rPr>
              <a:t>갤럭시 디지털 포렌식 도구</a:t>
            </a:r>
            <a:endParaRPr lang="ko-KR" altLang="en-US" sz="4000" b="1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5DBC46-C039-4AAA-877F-A0184800EEB3}"/>
              </a:ext>
            </a:extLst>
          </p:cNvPr>
          <p:cNvSpPr txBox="1"/>
          <p:nvPr/>
        </p:nvSpPr>
        <p:spPr>
          <a:xfrm>
            <a:off x="1110857" y="3521631"/>
            <a:ext cx="38539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조영호</a:t>
            </a:r>
            <a:r>
              <a:rPr lang="en-US" altLang="ko-KR" sz="3200" dirty="0"/>
              <a:t>(2016104166)</a:t>
            </a:r>
          </a:p>
          <a:p>
            <a:r>
              <a:rPr lang="ko-KR" altLang="en-US" sz="3200" dirty="0"/>
              <a:t>황지민</a:t>
            </a:r>
            <a:r>
              <a:rPr lang="en-US" altLang="ko-KR" sz="3200" dirty="0"/>
              <a:t>(2016104178)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54875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6.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2932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백업 파일 분석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581206-C39D-4C76-9507-FCD4E3C274A0}"/>
              </a:ext>
            </a:extLst>
          </p:cNvPr>
          <p:cNvSpPr txBox="1"/>
          <p:nvPr/>
        </p:nvSpPr>
        <p:spPr>
          <a:xfrm>
            <a:off x="571500" y="1714500"/>
            <a:ext cx="112966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ko-KR" altLang="en-US" sz="1400" b="1" dirty="0">
                <a:solidFill>
                  <a:srgbClr val="111111"/>
                </a:solidFill>
                <a:latin typeface="notokr-bold"/>
              </a:rPr>
              <a:t>안드로이드 운영체제의 </a:t>
            </a:r>
            <a:r>
              <a:rPr lang="en-US" altLang="ko-KR" sz="1400" b="1" dirty="0">
                <a:solidFill>
                  <a:srgbClr val="111111"/>
                </a:solidFill>
                <a:latin typeface="notokr-bold"/>
              </a:rPr>
              <a:t>Ext4 </a:t>
            </a:r>
            <a:r>
              <a:rPr lang="ko-KR" altLang="en-US" sz="1400" b="1" dirty="0">
                <a:solidFill>
                  <a:srgbClr val="111111"/>
                </a:solidFill>
                <a:latin typeface="notokr-bold"/>
              </a:rPr>
              <a:t>파일 시스템에서 삭제 파일 </a:t>
            </a:r>
            <a:r>
              <a:rPr lang="ko-KR" altLang="en-US" sz="1400" b="1" dirty="0" err="1">
                <a:solidFill>
                  <a:srgbClr val="111111"/>
                </a:solidFill>
                <a:latin typeface="notokr-bold"/>
              </a:rPr>
              <a:t>카빙</a:t>
            </a:r>
            <a:r>
              <a:rPr lang="ko-KR" altLang="en-US" sz="1400" b="1" dirty="0">
                <a:solidFill>
                  <a:srgbClr val="111111"/>
                </a:solidFill>
                <a:latin typeface="notokr-bold"/>
              </a:rPr>
              <a:t> 기법</a:t>
            </a:r>
            <a:r>
              <a:rPr lang="en-US" altLang="ko-KR" sz="1400" b="1" dirty="0">
                <a:solidFill>
                  <a:srgbClr val="111111"/>
                </a:solidFill>
                <a:latin typeface="notokr-bold"/>
              </a:rPr>
              <a:t>(</a:t>
            </a:r>
            <a:r>
              <a:rPr lang="ko-KR" altLang="en-US" sz="1400" b="1" dirty="0">
                <a:solidFill>
                  <a:srgbClr val="111111"/>
                </a:solidFill>
                <a:latin typeface="notokr-bold"/>
              </a:rPr>
              <a:t>김도현</a:t>
            </a:r>
            <a:r>
              <a:rPr lang="en-US" altLang="ko-KR" sz="1400" b="1" dirty="0">
                <a:solidFill>
                  <a:srgbClr val="111111"/>
                </a:solidFill>
                <a:latin typeface="notokr-bold"/>
              </a:rPr>
              <a:t>,</a:t>
            </a:r>
            <a:r>
              <a:rPr lang="ko-KR" altLang="en-US" sz="1400" b="1" dirty="0" err="1">
                <a:solidFill>
                  <a:srgbClr val="111111"/>
                </a:solidFill>
                <a:latin typeface="notokr-bold"/>
              </a:rPr>
              <a:t>박정흠</a:t>
            </a:r>
            <a:r>
              <a:rPr lang="en-US" altLang="ko-KR" sz="1400" b="1" dirty="0">
                <a:solidFill>
                  <a:srgbClr val="111111"/>
                </a:solidFill>
                <a:latin typeface="notokr-bold"/>
              </a:rPr>
              <a:t>,</a:t>
            </a:r>
            <a:r>
              <a:rPr lang="ko-KR" altLang="en-US" sz="1400" b="1" dirty="0">
                <a:solidFill>
                  <a:srgbClr val="111111"/>
                </a:solidFill>
                <a:latin typeface="notokr-bold"/>
              </a:rPr>
              <a:t>이상진</a:t>
            </a:r>
            <a:r>
              <a:rPr lang="en-US" altLang="ko-KR" sz="1400" b="1" dirty="0">
                <a:solidFill>
                  <a:srgbClr val="111111"/>
                </a:solidFill>
                <a:latin typeface="notokr-bold"/>
              </a:rPr>
              <a:t>, 2013, </a:t>
            </a:r>
            <a:r>
              <a:rPr lang="ko-KR" altLang="en-US" sz="1400" b="1" dirty="0" err="1">
                <a:solidFill>
                  <a:srgbClr val="111111"/>
                </a:solidFill>
                <a:latin typeface="notokr-bold"/>
              </a:rPr>
              <a:t>한국정보보호학회논문지</a:t>
            </a:r>
            <a:r>
              <a:rPr lang="ko-KR" altLang="en-US" sz="1400" b="1" dirty="0">
                <a:solidFill>
                  <a:srgbClr val="111111"/>
                </a:solidFill>
                <a:latin typeface="notokr-bold"/>
              </a:rPr>
              <a:t> 제</a:t>
            </a:r>
            <a:r>
              <a:rPr lang="en-US" altLang="ko-KR" sz="1400" b="1" dirty="0">
                <a:solidFill>
                  <a:srgbClr val="111111"/>
                </a:solidFill>
                <a:latin typeface="notokr-bold"/>
              </a:rPr>
              <a:t>23</a:t>
            </a:r>
            <a:r>
              <a:rPr lang="ko-KR" altLang="en-US" sz="1400" b="1" dirty="0">
                <a:solidFill>
                  <a:srgbClr val="111111"/>
                </a:solidFill>
                <a:latin typeface="notokr-bold"/>
              </a:rPr>
              <a:t>권 제</a:t>
            </a:r>
            <a:r>
              <a:rPr lang="en-US" altLang="ko-KR" sz="1400" b="1" dirty="0">
                <a:solidFill>
                  <a:srgbClr val="111111"/>
                </a:solidFill>
                <a:latin typeface="notokr-bold"/>
              </a:rPr>
              <a:t>3</a:t>
            </a:r>
            <a:r>
              <a:rPr lang="ko-KR" altLang="en-US" sz="1400" b="1" dirty="0">
                <a:solidFill>
                  <a:srgbClr val="111111"/>
                </a:solidFill>
                <a:latin typeface="notokr-bold"/>
              </a:rPr>
              <a:t>호</a:t>
            </a:r>
            <a:r>
              <a:rPr lang="en-US" altLang="ko-KR" sz="1400" b="1" dirty="0">
                <a:solidFill>
                  <a:srgbClr val="111111"/>
                </a:solidFill>
                <a:latin typeface="notokr-bold"/>
              </a:rPr>
              <a:t>)</a:t>
            </a:r>
            <a:endParaRPr lang="ko-KR" altLang="en-US" sz="1400" b="1" dirty="0">
              <a:solidFill>
                <a:srgbClr val="111111"/>
              </a:solidFill>
              <a:latin typeface="notokr-bold"/>
            </a:endParaRPr>
          </a:p>
          <a:p>
            <a:pPr algn="ctr"/>
            <a:r>
              <a:rPr lang="ko-KR" altLang="en-US" sz="1400" b="1" dirty="0">
                <a:solidFill>
                  <a:srgbClr val="111111"/>
                </a:solidFill>
                <a:latin typeface="notokr-bold"/>
              </a:rPr>
              <a:t>모바일 포렌식 동향</a:t>
            </a:r>
            <a:r>
              <a:rPr lang="en-US" altLang="ko-KR" sz="1400" b="1" dirty="0">
                <a:solidFill>
                  <a:srgbClr val="111111"/>
                </a:solidFill>
                <a:latin typeface="notokr-bold"/>
              </a:rPr>
              <a:t>(</a:t>
            </a:r>
            <a:r>
              <a:rPr lang="ko-KR" altLang="en-US" sz="1400" b="1" dirty="0">
                <a:solidFill>
                  <a:srgbClr val="111111"/>
                </a:solidFill>
                <a:latin typeface="notokr-bold"/>
              </a:rPr>
              <a:t>김도현</a:t>
            </a:r>
            <a:r>
              <a:rPr lang="en-US" altLang="ko-KR" sz="1400" b="1" dirty="0">
                <a:solidFill>
                  <a:srgbClr val="111111"/>
                </a:solidFill>
                <a:latin typeface="notokr-bold"/>
              </a:rPr>
              <a:t>,</a:t>
            </a:r>
            <a:r>
              <a:rPr lang="ko-KR" altLang="en-US" sz="1400" b="1" dirty="0">
                <a:solidFill>
                  <a:srgbClr val="111111"/>
                </a:solidFill>
                <a:latin typeface="notokr-bold"/>
              </a:rPr>
              <a:t>이상진</a:t>
            </a:r>
            <a:r>
              <a:rPr lang="en-US" altLang="ko-KR" sz="1400" b="1" dirty="0">
                <a:solidFill>
                  <a:srgbClr val="111111"/>
                </a:solidFill>
                <a:latin typeface="notokr-bold"/>
              </a:rPr>
              <a:t>,2016,</a:t>
            </a:r>
            <a:r>
              <a:rPr lang="ko-KR" altLang="en-US" sz="1400" b="1" dirty="0" err="1">
                <a:solidFill>
                  <a:srgbClr val="111111"/>
                </a:solidFill>
                <a:latin typeface="notokr-bold"/>
              </a:rPr>
              <a:t>한국정보보호학회논문지</a:t>
            </a:r>
            <a:r>
              <a:rPr lang="ko-KR" altLang="en-US" sz="1400" b="1" dirty="0">
                <a:solidFill>
                  <a:srgbClr val="111111"/>
                </a:solidFill>
                <a:latin typeface="notokr-bold"/>
              </a:rPr>
              <a:t> 제</a:t>
            </a:r>
            <a:r>
              <a:rPr lang="en-US" altLang="ko-KR" sz="1400" b="1" dirty="0">
                <a:solidFill>
                  <a:srgbClr val="111111"/>
                </a:solidFill>
                <a:latin typeface="notokr-bold"/>
              </a:rPr>
              <a:t>26</a:t>
            </a:r>
            <a:r>
              <a:rPr lang="ko-KR" altLang="en-US" sz="1400" b="1" dirty="0">
                <a:solidFill>
                  <a:srgbClr val="111111"/>
                </a:solidFill>
                <a:latin typeface="notokr-bold"/>
              </a:rPr>
              <a:t>권 제</a:t>
            </a:r>
            <a:r>
              <a:rPr lang="en-US" altLang="ko-KR" sz="1400" b="1" dirty="0">
                <a:solidFill>
                  <a:srgbClr val="111111"/>
                </a:solidFill>
                <a:latin typeface="notokr-bold"/>
              </a:rPr>
              <a:t>5</a:t>
            </a:r>
            <a:r>
              <a:rPr lang="ko-KR" altLang="en-US" sz="1400" b="1" dirty="0">
                <a:solidFill>
                  <a:srgbClr val="111111"/>
                </a:solidFill>
                <a:latin typeface="notokr-bold"/>
              </a:rPr>
              <a:t>호</a:t>
            </a:r>
            <a:r>
              <a:rPr lang="en-US" altLang="ko-KR" sz="1400" b="1" dirty="0">
                <a:solidFill>
                  <a:srgbClr val="111111"/>
                </a:solidFill>
                <a:latin typeface="notokr-bold"/>
              </a:rPr>
              <a:t>)</a:t>
            </a:r>
            <a:br>
              <a:rPr lang="ko-KR" altLang="en-US" sz="1400" b="1" dirty="0">
                <a:solidFill>
                  <a:srgbClr val="111111"/>
                </a:solidFill>
                <a:latin typeface="notokr-bold"/>
              </a:rPr>
            </a:br>
            <a:r>
              <a:rPr lang="en-US" altLang="ko-KR" sz="1400" b="1" dirty="0">
                <a:solidFill>
                  <a:srgbClr val="111111"/>
                </a:solidFill>
                <a:latin typeface="notokr-bold"/>
              </a:rPr>
              <a:t>HFS+ </a:t>
            </a:r>
            <a:r>
              <a:rPr lang="ko-KR" altLang="en-US" sz="1400" b="1" dirty="0">
                <a:solidFill>
                  <a:srgbClr val="111111"/>
                </a:solidFill>
                <a:latin typeface="notokr-bold"/>
              </a:rPr>
              <a:t>저널 파일 파싱 알고리즘을 이용한 삭제된 파일 복구 기법 향상 방안</a:t>
            </a:r>
            <a:r>
              <a:rPr lang="en-US" altLang="ko-KR" sz="1400" b="1" dirty="0">
                <a:solidFill>
                  <a:srgbClr val="111111"/>
                </a:solidFill>
                <a:latin typeface="notokr-bold"/>
              </a:rPr>
              <a:t>(</a:t>
            </a:r>
            <a:r>
              <a:rPr lang="ko-KR" altLang="en-US" sz="1400" b="1" dirty="0" err="1">
                <a:solidFill>
                  <a:srgbClr val="111111"/>
                </a:solidFill>
                <a:latin typeface="notokr-bold"/>
              </a:rPr>
              <a:t>방승규</a:t>
            </a:r>
            <a:r>
              <a:rPr lang="en-US" altLang="ko-KR" sz="1400" b="1" dirty="0">
                <a:solidFill>
                  <a:srgbClr val="111111"/>
                </a:solidFill>
                <a:latin typeface="notokr-bold"/>
              </a:rPr>
              <a:t>,</a:t>
            </a:r>
            <a:r>
              <a:rPr lang="ko-KR" altLang="en-US" sz="1400" b="1" dirty="0">
                <a:solidFill>
                  <a:srgbClr val="111111"/>
                </a:solidFill>
                <a:latin typeface="notokr-bold"/>
              </a:rPr>
              <a:t>전상준</a:t>
            </a:r>
            <a:r>
              <a:rPr lang="en-US" altLang="ko-KR" sz="1400" b="1" dirty="0">
                <a:solidFill>
                  <a:srgbClr val="111111"/>
                </a:solidFill>
                <a:latin typeface="notokr-bold"/>
              </a:rPr>
              <a:t>,</a:t>
            </a:r>
            <a:r>
              <a:rPr lang="ko-KR" altLang="en-US" sz="1400" b="1" dirty="0">
                <a:solidFill>
                  <a:srgbClr val="111111"/>
                </a:solidFill>
                <a:latin typeface="notokr-bold"/>
              </a:rPr>
              <a:t>김도현</a:t>
            </a:r>
            <a:r>
              <a:rPr lang="en-US" altLang="ko-KR" sz="1400" b="1" dirty="0">
                <a:solidFill>
                  <a:srgbClr val="111111"/>
                </a:solidFill>
                <a:latin typeface="notokr-bold"/>
              </a:rPr>
              <a:t>,</a:t>
            </a:r>
            <a:r>
              <a:rPr lang="ko-KR" altLang="en-US" sz="1400" b="1" dirty="0">
                <a:solidFill>
                  <a:srgbClr val="111111"/>
                </a:solidFill>
                <a:latin typeface="notokr-bold"/>
              </a:rPr>
              <a:t>이상진</a:t>
            </a:r>
            <a:r>
              <a:rPr lang="en-US" altLang="ko-KR" sz="1400" b="1" dirty="0">
                <a:solidFill>
                  <a:srgbClr val="111111"/>
                </a:solidFill>
                <a:latin typeface="notokr-bold"/>
              </a:rPr>
              <a:t>,2016,</a:t>
            </a:r>
            <a:r>
              <a:rPr lang="ko-KR" altLang="en-US" sz="1400" b="1" dirty="0">
                <a:solidFill>
                  <a:srgbClr val="111111"/>
                </a:solidFill>
                <a:latin typeface="notokr-bold"/>
              </a:rPr>
              <a:t>정보처리학회논문지 </a:t>
            </a:r>
            <a:r>
              <a:rPr lang="en-US" altLang="ko-KR" sz="1400" b="1" dirty="0">
                <a:solidFill>
                  <a:srgbClr val="111111"/>
                </a:solidFill>
                <a:latin typeface="notokr-bold"/>
              </a:rPr>
              <a:t>463~470)</a:t>
            </a:r>
            <a:endParaRPr lang="ko-KR" altLang="en-US" sz="1400" b="1" dirty="0">
              <a:solidFill>
                <a:srgbClr val="111111"/>
              </a:solidFill>
              <a:latin typeface="notokr-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91A73A2-52D7-4B79-9FB4-FD8F1D5B5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693" y="2647950"/>
            <a:ext cx="2851971" cy="370522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A3B331D-FAFC-431F-B226-74F8A1FD898B}"/>
              </a:ext>
            </a:extLst>
          </p:cNvPr>
          <p:cNvGrpSpPr/>
          <p:nvPr/>
        </p:nvGrpSpPr>
        <p:grpSpPr>
          <a:xfrm>
            <a:off x="5248756" y="2583542"/>
            <a:ext cx="5410694" cy="3787776"/>
            <a:chOff x="4333902" y="2371442"/>
            <a:chExt cx="6206559" cy="43449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DAC34D8-5B94-4263-BE7A-72BAD7D55D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1791"/>
            <a:stretch/>
          </p:blipFill>
          <p:spPr>
            <a:xfrm>
              <a:off x="4333902" y="2371442"/>
              <a:ext cx="3248905" cy="430121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E0AA11B-69BF-42F0-B068-D21CCF55C0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7992" b="58"/>
            <a:stretch/>
          </p:blipFill>
          <p:spPr>
            <a:xfrm>
              <a:off x="7556072" y="2458690"/>
              <a:ext cx="2984389" cy="4257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61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6.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2932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백업 파일 분석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581206-C39D-4C76-9507-FCD4E3C274A0}"/>
              </a:ext>
            </a:extLst>
          </p:cNvPr>
          <p:cNvSpPr txBox="1"/>
          <p:nvPr/>
        </p:nvSpPr>
        <p:spPr>
          <a:xfrm>
            <a:off x="571500" y="1714500"/>
            <a:ext cx="112966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ko-KR" altLang="en-US" sz="1400" b="1" dirty="0">
                <a:solidFill>
                  <a:srgbClr val="111111"/>
                </a:solidFill>
                <a:latin typeface="notokr-bold"/>
              </a:rPr>
              <a:t>안드로이드 운영체제의 </a:t>
            </a:r>
            <a:r>
              <a:rPr lang="en-US" altLang="ko-KR" sz="1400" b="1" dirty="0">
                <a:solidFill>
                  <a:srgbClr val="111111"/>
                </a:solidFill>
                <a:latin typeface="notokr-bold"/>
              </a:rPr>
              <a:t>Ext4 </a:t>
            </a:r>
            <a:r>
              <a:rPr lang="ko-KR" altLang="en-US" sz="1400" b="1" dirty="0">
                <a:solidFill>
                  <a:srgbClr val="111111"/>
                </a:solidFill>
                <a:latin typeface="notokr-bold"/>
              </a:rPr>
              <a:t>파일 시스템에서 삭제 파일 </a:t>
            </a:r>
            <a:r>
              <a:rPr lang="ko-KR" altLang="en-US" sz="1400" b="1" dirty="0" err="1">
                <a:solidFill>
                  <a:srgbClr val="111111"/>
                </a:solidFill>
                <a:latin typeface="notokr-bold"/>
              </a:rPr>
              <a:t>카빙</a:t>
            </a:r>
            <a:r>
              <a:rPr lang="ko-KR" altLang="en-US" sz="1400" b="1" dirty="0">
                <a:solidFill>
                  <a:srgbClr val="111111"/>
                </a:solidFill>
                <a:latin typeface="notokr-bold"/>
              </a:rPr>
              <a:t> 기법</a:t>
            </a:r>
            <a:r>
              <a:rPr lang="en-US" altLang="ko-KR" sz="1400" b="1" dirty="0">
                <a:solidFill>
                  <a:srgbClr val="111111"/>
                </a:solidFill>
                <a:latin typeface="notokr-bold"/>
              </a:rPr>
              <a:t>(</a:t>
            </a:r>
            <a:r>
              <a:rPr lang="ko-KR" altLang="en-US" sz="1400" b="1" dirty="0">
                <a:solidFill>
                  <a:srgbClr val="111111"/>
                </a:solidFill>
                <a:latin typeface="notokr-bold"/>
              </a:rPr>
              <a:t>김도현</a:t>
            </a:r>
            <a:r>
              <a:rPr lang="en-US" altLang="ko-KR" sz="1400" b="1" dirty="0">
                <a:solidFill>
                  <a:srgbClr val="111111"/>
                </a:solidFill>
                <a:latin typeface="notokr-bold"/>
              </a:rPr>
              <a:t>,</a:t>
            </a:r>
            <a:r>
              <a:rPr lang="ko-KR" altLang="en-US" sz="1400" b="1" dirty="0" err="1">
                <a:solidFill>
                  <a:srgbClr val="111111"/>
                </a:solidFill>
                <a:latin typeface="notokr-bold"/>
              </a:rPr>
              <a:t>박정흠</a:t>
            </a:r>
            <a:r>
              <a:rPr lang="en-US" altLang="ko-KR" sz="1400" b="1" dirty="0">
                <a:solidFill>
                  <a:srgbClr val="111111"/>
                </a:solidFill>
                <a:latin typeface="notokr-bold"/>
              </a:rPr>
              <a:t>,</a:t>
            </a:r>
            <a:r>
              <a:rPr lang="ko-KR" altLang="en-US" sz="1400" b="1" dirty="0">
                <a:solidFill>
                  <a:srgbClr val="111111"/>
                </a:solidFill>
                <a:latin typeface="notokr-bold"/>
              </a:rPr>
              <a:t>이상진</a:t>
            </a:r>
            <a:r>
              <a:rPr lang="en-US" altLang="ko-KR" sz="1400" b="1" dirty="0">
                <a:solidFill>
                  <a:srgbClr val="111111"/>
                </a:solidFill>
                <a:latin typeface="notokr-bold"/>
              </a:rPr>
              <a:t>, 2013, </a:t>
            </a:r>
            <a:r>
              <a:rPr lang="ko-KR" altLang="en-US" sz="1400" b="1" dirty="0" err="1">
                <a:solidFill>
                  <a:srgbClr val="111111"/>
                </a:solidFill>
                <a:latin typeface="notokr-bold"/>
              </a:rPr>
              <a:t>한국정보보호학회논문지</a:t>
            </a:r>
            <a:r>
              <a:rPr lang="ko-KR" altLang="en-US" sz="1400" b="1" dirty="0">
                <a:solidFill>
                  <a:srgbClr val="111111"/>
                </a:solidFill>
                <a:latin typeface="notokr-bold"/>
              </a:rPr>
              <a:t> 제</a:t>
            </a:r>
            <a:r>
              <a:rPr lang="en-US" altLang="ko-KR" sz="1400" b="1" dirty="0">
                <a:solidFill>
                  <a:srgbClr val="111111"/>
                </a:solidFill>
                <a:latin typeface="notokr-bold"/>
              </a:rPr>
              <a:t>23</a:t>
            </a:r>
            <a:r>
              <a:rPr lang="ko-KR" altLang="en-US" sz="1400" b="1" dirty="0">
                <a:solidFill>
                  <a:srgbClr val="111111"/>
                </a:solidFill>
                <a:latin typeface="notokr-bold"/>
              </a:rPr>
              <a:t>권 제</a:t>
            </a:r>
            <a:r>
              <a:rPr lang="en-US" altLang="ko-KR" sz="1400" b="1" dirty="0">
                <a:solidFill>
                  <a:srgbClr val="111111"/>
                </a:solidFill>
                <a:latin typeface="notokr-bold"/>
              </a:rPr>
              <a:t>3</a:t>
            </a:r>
            <a:r>
              <a:rPr lang="ko-KR" altLang="en-US" sz="1400" b="1" dirty="0">
                <a:solidFill>
                  <a:srgbClr val="111111"/>
                </a:solidFill>
                <a:latin typeface="notokr-bold"/>
              </a:rPr>
              <a:t>호</a:t>
            </a:r>
            <a:r>
              <a:rPr lang="en-US" altLang="ko-KR" sz="1400" b="1" dirty="0">
                <a:solidFill>
                  <a:srgbClr val="111111"/>
                </a:solidFill>
                <a:latin typeface="notokr-bold"/>
              </a:rPr>
              <a:t>)</a:t>
            </a:r>
            <a:endParaRPr lang="ko-KR" altLang="en-US" sz="1400" b="1" dirty="0">
              <a:solidFill>
                <a:srgbClr val="111111"/>
              </a:solidFill>
              <a:latin typeface="notokr-bold"/>
            </a:endParaRPr>
          </a:p>
          <a:p>
            <a:pPr algn="ctr"/>
            <a:r>
              <a:rPr lang="ko-KR" altLang="en-US" sz="1400" b="1" dirty="0">
                <a:solidFill>
                  <a:srgbClr val="111111"/>
                </a:solidFill>
                <a:latin typeface="notokr-bold"/>
              </a:rPr>
              <a:t>모바일 포렌식 동향</a:t>
            </a:r>
            <a:r>
              <a:rPr lang="en-US" altLang="ko-KR" sz="1400" b="1" dirty="0">
                <a:solidFill>
                  <a:srgbClr val="111111"/>
                </a:solidFill>
                <a:latin typeface="notokr-bold"/>
              </a:rPr>
              <a:t>(</a:t>
            </a:r>
            <a:r>
              <a:rPr lang="ko-KR" altLang="en-US" sz="1400" b="1" dirty="0">
                <a:solidFill>
                  <a:srgbClr val="111111"/>
                </a:solidFill>
                <a:latin typeface="notokr-bold"/>
              </a:rPr>
              <a:t>김도현</a:t>
            </a:r>
            <a:r>
              <a:rPr lang="en-US" altLang="ko-KR" sz="1400" b="1" dirty="0">
                <a:solidFill>
                  <a:srgbClr val="111111"/>
                </a:solidFill>
                <a:latin typeface="notokr-bold"/>
              </a:rPr>
              <a:t>,</a:t>
            </a:r>
            <a:r>
              <a:rPr lang="ko-KR" altLang="en-US" sz="1400" b="1" dirty="0">
                <a:solidFill>
                  <a:srgbClr val="111111"/>
                </a:solidFill>
                <a:latin typeface="notokr-bold"/>
              </a:rPr>
              <a:t>이상진</a:t>
            </a:r>
            <a:r>
              <a:rPr lang="en-US" altLang="ko-KR" sz="1400" b="1" dirty="0">
                <a:solidFill>
                  <a:srgbClr val="111111"/>
                </a:solidFill>
                <a:latin typeface="notokr-bold"/>
              </a:rPr>
              <a:t>,2016,</a:t>
            </a:r>
            <a:r>
              <a:rPr lang="ko-KR" altLang="en-US" sz="1400" b="1" dirty="0" err="1">
                <a:solidFill>
                  <a:srgbClr val="111111"/>
                </a:solidFill>
                <a:latin typeface="notokr-bold"/>
              </a:rPr>
              <a:t>한국정보보호학회논문지</a:t>
            </a:r>
            <a:r>
              <a:rPr lang="ko-KR" altLang="en-US" sz="1400" b="1" dirty="0">
                <a:solidFill>
                  <a:srgbClr val="111111"/>
                </a:solidFill>
                <a:latin typeface="notokr-bold"/>
              </a:rPr>
              <a:t> 제</a:t>
            </a:r>
            <a:r>
              <a:rPr lang="en-US" altLang="ko-KR" sz="1400" b="1" dirty="0">
                <a:solidFill>
                  <a:srgbClr val="111111"/>
                </a:solidFill>
                <a:latin typeface="notokr-bold"/>
              </a:rPr>
              <a:t>26</a:t>
            </a:r>
            <a:r>
              <a:rPr lang="ko-KR" altLang="en-US" sz="1400" b="1" dirty="0">
                <a:solidFill>
                  <a:srgbClr val="111111"/>
                </a:solidFill>
                <a:latin typeface="notokr-bold"/>
              </a:rPr>
              <a:t>권 제</a:t>
            </a:r>
            <a:r>
              <a:rPr lang="en-US" altLang="ko-KR" sz="1400" b="1" dirty="0">
                <a:solidFill>
                  <a:srgbClr val="111111"/>
                </a:solidFill>
                <a:latin typeface="notokr-bold"/>
              </a:rPr>
              <a:t>5</a:t>
            </a:r>
            <a:r>
              <a:rPr lang="ko-KR" altLang="en-US" sz="1400" b="1" dirty="0">
                <a:solidFill>
                  <a:srgbClr val="111111"/>
                </a:solidFill>
                <a:latin typeface="notokr-bold"/>
              </a:rPr>
              <a:t>호</a:t>
            </a:r>
            <a:r>
              <a:rPr lang="en-US" altLang="ko-KR" sz="1400" b="1" dirty="0">
                <a:solidFill>
                  <a:srgbClr val="111111"/>
                </a:solidFill>
                <a:latin typeface="notokr-bold"/>
              </a:rPr>
              <a:t>)</a:t>
            </a:r>
            <a:br>
              <a:rPr lang="ko-KR" altLang="en-US" sz="1400" b="1" dirty="0">
                <a:solidFill>
                  <a:srgbClr val="111111"/>
                </a:solidFill>
                <a:latin typeface="notokr-bold"/>
              </a:rPr>
            </a:br>
            <a:r>
              <a:rPr lang="en-US" altLang="ko-KR" sz="1400" b="1" dirty="0">
                <a:solidFill>
                  <a:srgbClr val="111111"/>
                </a:solidFill>
                <a:latin typeface="notokr-bold"/>
              </a:rPr>
              <a:t>HFS+ </a:t>
            </a:r>
            <a:r>
              <a:rPr lang="ko-KR" altLang="en-US" sz="1400" b="1" dirty="0">
                <a:solidFill>
                  <a:srgbClr val="111111"/>
                </a:solidFill>
                <a:latin typeface="notokr-bold"/>
              </a:rPr>
              <a:t>저널 파일 파싱 알고리즘을 이용한 삭제된 파일 복구 기법 향상 방안</a:t>
            </a:r>
            <a:r>
              <a:rPr lang="en-US" altLang="ko-KR" sz="1400" b="1" dirty="0">
                <a:solidFill>
                  <a:srgbClr val="111111"/>
                </a:solidFill>
                <a:latin typeface="notokr-bold"/>
              </a:rPr>
              <a:t>(</a:t>
            </a:r>
            <a:r>
              <a:rPr lang="ko-KR" altLang="en-US" sz="1400" b="1" dirty="0" err="1">
                <a:solidFill>
                  <a:srgbClr val="111111"/>
                </a:solidFill>
                <a:latin typeface="notokr-bold"/>
              </a:rPr>
              <a:t>방승규</a:t>
            </a:r>
            <a:r>
              <a:rPr lang="en-US" altLang="ko-KR" sz="1400" b="1" dirty="0">
                <a:solidFill>
                  <a:srgbClr val="111111"/>
                </a:solidFill>
                <a:latin typeface="notokr-bold"/>
              </a:rPr>
              <a:t>,</a:t>
            </a:r>
            <a:r>
              <a:rPr lang="ko-KR" altLang="en-US" sz="1400" b="1" dirty="0">
                <a:solidFill>
                  <a:srgbClr val="111111"/>
                </a:solidFill>
                <a:latin typeface="notokr-bold"/>
              </a:rPr>
              <a:t>전상준</a:t>
            </a:r>
            <a:r>
              <a:rPr lang="en-US" altLang="ko-KR" sz="1400" b="1" dirty="0">
                <a:solidFill>
                  <a:srgbClr val="111111"/>
                </a:solidFill>
                <a:latin typeface="notokr-bold"/>
              </a:rPr>
              <a:t>,</a:t>
            </a:r>
            <a:r>
              <a:rPr lang="ko-KR" altLang="en-US" sz="1400" b="1" dirty="0">
                <a:solidFill>
                  <a:srgbClr val="111111"/>
                </a:solidFill>
                <a:latin typeface="notokr-bold"/>
              </a:rPr>
              <a:t>김도현</a:t>
            </a:r>
            <a:r>
              <a:rPr lang="en-US" altLang="ko-KR" sz="1400" b="1" dirty="0">
                <a:solidFill>
                  <a:srgbClr val="111111"/>
                </a:solidFill>
                <a:latin typeface="notokr-bold"/>
              </a:rPr>
              <a:t>,</a:t>
            </a:r>
            <a:r>
              <a:rPr lang="ko-KR" altLang="en-US" sz="1400" b="1" dirty="0">
                <a:solidFill>
                  <a:srgbClr val="111111"/>
                </a:solidFill>
                <a:latin typeface="notokr-bold"/>
              </a:rPr>
              <a:t>이상진</a:t>
            </a:r>
            <a:r>
              <a:rPr lang="en-US" altLang="ko-KR" sz="1400" b="1" dirty="0">
                <a:solidFill>
                  <a:srgbClr val="111111"/>
                </a:solidFill>
                <a:latin typeface="notokr-bold"/>
              </a:rPr>
              <a:t>,2016,</a:t>
            </a:r>
            <a:r>
              <a:rPr lang="ko-KR" altLang="en-US" sz="1400" b="1" dirty="0">
                <a:solidFill>
                  <a:srgbClr val="111111"/>
                </a:solidFill>
                <a:latin typeface="notokr-bold"/>
              </a:rPr>
              <a:t>정보처리학회논문지 </a:t>
            </a:r>
            <a:r>
              <a:rPr lang="en-US" altLang="ko-KR" sz="1400" b="1" dirty="0">
                <a:solidFill>
                  <a:srgbClr val="111111"/>
                </a:solidFill>
                <a:latin typeface="notokr-bold"/>
              </a:rPr>
              <a:t>463~470)</a:t>
            </a:r>
            <a:endParaRPr lang="ko-KR" altLang="en-US" sz="1400" b="1" dirty="0">
              <a:solidFill>
                <a:srgbClr val="111111"/>
              </a:solidFill>
              <a:latin typeface="notokr-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122EC4D-27F7-46FC-B295-DF812E808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07" y="2447924"/>
            <a:ext cx="2253794" cy="38134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E5EBD8-E849-4B2B-90B0-33A12B010B4C}"/>
              </a:ext>
            </a:extLst>
          </p:cNvPr>
          <p:cNvSpPr txBox="1"/>
          <p:nvPr/>
        </p:nvSpPr>
        <p:spPr>
          <a:xfrm>
            <a:off x="723900" y="6172200"/>
            <a:ext cx="16417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u="none" strike="noStrike" baseline="0" dirty="0">
                <a:latin typeface="*ｽﾅｸ・ﾁﾟｰ昉・Identity-H"/>
              </a:rPr>
              <a:t>SQLite </a:t>
            </a:r>
            <a:r>
              <a:rPr lang="ko-KR" altLang="en-US" sz="1100" b="0" i="0" u="none" strike="noStrike" baseline="0" dirty="0">
                <a:latin typeface="*ｽﾅｸ・ﾁﾟｰ昉・Identity-H"/>
              </a:rPr>
              <a:t>데이터베이스 구조</a:t>
            </a:r>
            <a:endParaRPr lang="ko-KR" altLang="en-US" sz="11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CCCC840-6319-478B-B183-3ADB1FD97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932" y="2734372"/>
            <a:ext cx="4916755" cy="25710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90FB78-F8F9-4162-BE11-75BE8310EBC4}"/>
              </a:ext>
            </a:extLst>
          </p:cNvPr>
          <p:cNvSpPr txBox="1"/>
          <p:nvPr/>
        </p:nvSpPr>
        <p:spPr>
          <a:xfrm>
            <a:off x="4467225" y="5429250"/>
            <a:ext cx="23471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*ｽﾅｸ・ﾁﾟｰ昉・Identity-H"/>
              </a:rPr>
              <a:t>SQLite </a:t>
            </a:r>
            <a:r>
              <a:rPr lang="ko-KR" altLang="en-US" sz="1100" dirty="0">
                <a:latin typeface="*ｽﾅｸ・ﾁﾟｰ昉・Identity-H"/>
              </a:rPr>
              <a:t>데이터베이스 파일 단편화 정보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B83510-D220-4AAF-A741-F98A18490B25}"/>
              </a:ext>
            </a:extLst>
          </p:cNvPr>
          <p:cNvSpPr txBox="1"/>
          <p:nvPr/>
        </p:nvSpPr>
        <p:spPr>
          <a:xfrm>
            <a:off x="1209675" y="6577340"/>
            <a:ext cx="9172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0" i="0" dirty="0">
                <a:solidFill>
                  <a:srgbClr val="333333"/>
                </a:solidFill>
                <a:effectLst/>
                <a:latin typeface="Apple SD Gothic Neo"/>
              </a:rPr>
              <a:t>* </a:t>
            </a:r>
            <a:r>
              <a:rPr lang="ko-KR" altLang="en-US" sz="1100" b="0" i="0" dirty="0" err="1">
                <a:solidFill>
                  <a:srgbClr val="333333"/>
                </a:solidFill>
                <a:effectLst/>
                <a:latin typeface="Apple SD Gothic Neo"/>
              </a:rPr>
              <a:t>파일카빙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latin typeface="Apple SD Gothic Neo"/>
              </a:rPr>
              <a:t> </a:t>
            </a:r>
            <a:r>
              <a:rPr lang="en-US" altLang="ko-KR" sz="1100" b="0" i="0" dirty="0">
                <a:solidFill>
                  <a:srgbClr val="333333"/>
                </a:solidFill>
                <a:effectLst/>
                <a:latin typeface="Apple SD Gothic Neo"/>
              </a:rPr>
              <a:t>: </a:t>
            </a:r>
            <a:r>
              <a:rPr lang="en-US" altLang="ko-KR" sz="1100" b="0" i="0" dirty="0" err="1">
                <a:solidFill>
                  <a:srgbClr val="333333"/>
                </a:solidFill>
                <a:effectLst/>
                <a:latin typeface="Apple SD Gothic Neo"/>
              </a:rPr>
              <a:t>matadata</a:t>
            </a:r>
            <a:r>
              <a:rPr lang="en-US" altLang="ko-KR" sz="1100" b="0" i="0" dirty="0">
                <a:solidFill>
                  <a:srgbClr val="333333"/>
                </a:solidFill>
                <a:effectLst/>
                <a:latin typeface="Apple SD Gothic Neo"/>
              </a:rPr>
              <a:t> 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latin typeface="Apple SD Gothic Neo"/>
              </a:rPr>
              <a:t>보다는 파일 자체의 바이너리 데이터</a:t>
            </a:r>
            <a:r>
              <a:rPr lang="en-US" altLang="ko-KR" sz="1100" b="0" i="0" dirty="0">
                <a:solidFill>
                  <a:srgbClr val="333333"/>
                </a:solidFill>
                <a:effectLst/>
                <a:latin typeface="Apple SD Gothic Neo"/>
              </a:rPr>
              <a:t>(content, signature, header, ... )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latin typeface="Apple SD Gothic Neo"/>
              </a:rPr>
              <a:t>를 이용해 디스크의 </a:t>
            </a:r>
            <a:r>
              <a:rPr lang="ko-KR" altLang="en-US" sz="1100" b="0" i="0" dirty="0" err="1">
                <a:solidFill>
                  <a:srgbClr val="333333"/>
                </a:solidFill>
                <a:effectLst/>
                <a:latin typeface="Apple SD Gothic Neo"/>
              </a:rPr>
              <a:t>비활당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latin typeface="Apple SD Gothic Neo"/>
              </a:rPr>
              <a:t> 영역에서 파일을 복구하는 방식</a:t>
            </a:r>
            <a:endParaRPr lang="ko-KR" altLang="en-US" sz="11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EFFB817-8D1F-4828-A757-F0B335E76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288" y="3062287"/>
            <a:ext cx="3557588" cy="121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0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6.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2932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백업 파일 분석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581206-C39D-4C76-9507-FCD4E3C274A0}"/>
              </a:ext>
            </a:extLst>
          </p:cNvPr>
          <p:cNvSpPr txBox="1"/>
          <p:nvPr/>
        </p:nvSpPr>
        <p:spPr>
          <a:xfrm>
            <a:off x="571500" y="1714500"/>
            <a:ext cx="112966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ko-KR" altLang="en-US" sz="1400" b="1" dirty="0">
                <a:solidFill>
                  <a:srgbClr val="111111"/>
                </a:solidFill>
                <a:latin typeface="notokr-bold"/>
              </a:rPr>
              <a:t>안드로이드 운영체제의 </a:t>
            </a:r>
            <a:r>
              <a:rPr lang="en-US" altLang="ko-KR" sz="1400" b="1" dirty="0">
                <a:solidFill>
                  <a:srgbClr val="111111"/>
                </a:solidFill>
                <a:latin typeface="notokr-bold"/>
              </a:rPr>
              <a:t>Ext4 </a:t>
            </a:r>
            <a:r>
              <a:rPr lang="ko-KR" altLang="en-US" sz="1400" b="1" dirty="0">
                <a:solidFill>
                  <a:srgbClr val="111111"/>
                </a:solidFill>
                <a:latin typeface="notokr-bold"/>
              </a:rPr>
              <a:t>파일 시스템에서 삭제 파일 </a:t>
            </a:r>
            <a:r>
              <a:rPr lang="ko-KR" altLang="en-US" sz="1400" b="1" dirty="0" err="1">
                <a:solidFill>
                  <a:srgbClr val="111111"/>
                </a:solidFill>
                <a:latin typeface="notokr-bold"/>
              </a:rPr>
              <a:t>카빙</a:t>
            </a:r>
            <a:r>
              <a:rPr lang="ko-KR" altLang="en-US" sz="1400" b="1" dirty="0">
                <a:solidFill>
                  <a:srgbClr val="111111"/>
                </a:solidFill>
                <a:latin typeface="notokr-bold"/>
              </a:rPr>
              <a:t> 기법</a:t>
            </a:r>
            <a:r>
              <a:rPr lang="en-US" altLang="ko-KR" sz="1400" b="1" dirty="0">
                <a:solidFill>
                  <a:srgbClr val="111111"/>
                </a:solidFill>
                <a:latin typeface="notokr-bold"/>
              </a:rPr>
              <a:t>(</a:t>
            </a:r>
            <a:r>
              <a:rPr lang="ko-KR" altLang="en-US" sz="1400" b="1" dirty="0">
                <a:solidFill>
                  <a:srgbClr val="111111"/>
                </a:solidFill>
                <a:latin typeface="notokr-bold"/>
              </a:rPr>
              <a:t>김도현</a:t>
            </a:r>
            <a:r>
              <a:rPr lang="en-US" altLang="ko-KR" sz="1400" b="1" dirty="0">
                <a:solidFill>
                  <a:srgbClr val="111111"/>
                </a:solidFill>
                <a:latin typeface="notokr-bold"/>
              </a:rPr>
              <a:t>,</a:t>
            </a:r>
            <a:r>
              <a:rPr lang="ko-KR" altLang="en-US" sz="1400" b="1" dirty="0" err="1">
                <a:solidFill>
                  <a:srgbClr val="111111"/>
                </a:solidFill>
                <a:latin typeface="notokr-bold"/>
              </a:rPr>
              <a:t>박정흠</a:t>
            </a:r>
            <a:r>
              <a:rPr lang="en-US" altLang="ko-KR" sz="1400" b="1" dirty="0">
                <a:solidFill>
                  <a:srgbClr val="111111"/>
                </a:solidFill>
                <a:latin typeface="notokr-bold"/>
              </a:rPr>
              <a:t>,</a:t>
            </a:r>
            <a:r>
              <a:rPr lang="ko-KR" altLang="en-US" sz="1400" b="1" dirty="0">
                <a:solidFill>
                  <a:srgbClr val="111111"/>
                </a:solidFill>
                <a:latin typeface="notokr-bold"/>
              </a:rPr>
              <a:t>이상진</a:t>
            </a:r>
            <a:r>
              <a:rPr lang="en-US" altLang="ko-KR" sz="1400" b="1" dirty="0">
                <a:solidFill>
                  <a:srgbClr val="111111"/>
                </a:solidFill>
                <a:latin typeface="notokr-bold"/>
              </a:rPr>
              <a:t>, 2013, </a:t>
            </a:r>
            <a:r>
              <a:rPr lang="ko-KR" altLang="en-US" sz="1400" b="1" dirty="0" err="1">
                <a:solidFill>
                  <a:srgbClr val="111111"/>
                </a:solidFill>
                <a:latin typeface="notokr-bold"/>
              </a:rPr>
              <a:t>한국정보보호학회논문지</a:t>
            </a:r>
            <a:r>
              <a:rPr lang="ko-KR" altLang="en-US" sz="1400" b="1" dirty="0">
                <a:solidFill>
                  <a:srgbClr val="111111"/>
                </a:solidFill>
                <a:latin typeface="notokr-bold"/>
              </a:rPr>
              <a:t> 제</a:t>
            </a:r>
            <a:r>
              <a:rPr lang="en-US" altLang="ko-KR" sz="1400" b="1" dirty="0">
                <a:solidFill>
                  <a:srgbClr val="111111"/>
                </a:solidFill>
                <a:latin typeface="notokr-bold"/>
              </a:rPr>
              <a:t>23</a:t>
            </a:r>
            <a:r>
              <a:rPr lang="ko-KR" altLang="en-US" sz="1400" b="1" dirty="0">
                <a:solidFill>
                  <a:srgbClr val="111111"/>
                </a:solidFill>
                <a:latin typeface="notokr-bold"/>
              </a:rPr>
              <a:t>권 제</a:t>
            </a:r>
            <a:r>
              <a:rPr lang="en-US" altLang="ko-KR" sz="1400" b="1" dirty="0">
                <a:solidFill>
                  <a:srgbClr val="111111"/>
                </a:solidFill>
                <a:latin typeface="notokr-bold"/>
              </a:rPr>
              <a:t>3</a:t>
            </a:r>
            <a:r>
              <a:rPr lang="ko-KR" altLang="en-US" sz="1400" b="1" dirty="0">
                <a:solidFill>
                  <a:srgbClr val="111111"/>
                </a:solidFill>
                <a:latin typeface="notokr-bold"/>
              </a:rPr>
              <a:t>호</a:t>
            </a:r>
            <a:r>
              <a:rPr lang="en-US" altLang="ko-KR" sz="1400" b="1" dirty="0">
                <a:solidFill>
                  <a:srgbClr val="111111"/>
                </a:solidFill>
                <a:latin typeface="notokr-bold"/>
              </a:rPr>
              <a:t>)</a:t>
            </a:r>
            <a:endParaRPr lang="ko-KR" altLang="en-US" sz="1400" b="1" dirty="0">
              <a:solidFill>
                <a:srgbClr val="111111"/>
              </a:solidFill>
              <a:latin typeface="notokr-bold"/>
            </a:endParaRPr>
          </a:p>
          <a:p>
            <a:pPr algn="ctr"/>
            <a:r>
              <a:rPr lang="ko-KR" altLang="en-US" sz="1400" b="1" dirty="0">
                <a:solidFill>
                  <a:srgbClr val="111111"/>
                </a:solidFill>
                <a:latin typeface="notokr-bold"/>
              </a:rPr>
              <a:t>모바일 포렌식 동향</a:t>
            </a:r>
            <a:r>
              <a:rPr lang="en-US" altLang="ko-KR" sz="1400" b="1" dirty="0">
                <a:solidFill>
                  <a:srgbClr val="111111"/>
                </a:solidFill>
                <a:latin typeface="notokr-bold"/>
              </a:rPr>
              <a:t>(</a:t>
            </a:r>
            <a:r>
              <a:rPr lang="ko-KR" altLang="en-US" sz="1400" b="1" dirty="0">
                <a:solidFill>
                  <a:srgbClr val="111111"/>
                </a:solidFill>
                <a:latin typeface="notokr-bold"/>
              </a:rPr>
              <a:t>김도현</a:t>
            </a:r>
            <a:r>
              <a:rPr lang="en-US" altLang="ko-KR" sz="1400" b="1" dirty="0">
                <a:solidFill>
                  <a:srgbClr val="111111"/>
                </a:solidFill>
                <a:latin typeface="notokr-bold"/>
              </a:rPr>
              <a:t>,</a:t>
            </a:r>
            <a:r>
              <a:rPr lang="ko-KR" altLang="en-US" sz="1400" b="1" dirty="0">
                <a:solidFill>
                  <a:srgbClr val="111111"/>
                </a:solidFill>
                <a:latin typeface="notokr-bold"/>
              </a:rPr>
              <a:t>이상진</a:t>
            </a:r>
            <a:r>
              <a:rPr lang="en-US" altLang="ko-KR" sz="1400" b="1" dirty="0">
                <a:solidFill>
                  <a:srgbClr val="111111"/>
                </a:solidFill>
                <a:latin typeface="notokr-bold"/>
              </a:rPr>
              <a:t>,2016,</a:t>
            </a:r>
            <a:r>
              <a:rPr lang="ko-KR" altLang="en-US" sz="1400" b="1" dirty="0" err="1">
                <a:solidFill>
                  <a:srgbClr val="111111"/>
                </a:solidFill>
                <a:latin typeface="notokr-bold"/>
              </a:rPr>
              <a:t>한국정보보호학회논문지</a:t>
            </a:r>
            <a:r>
              <a:rPr lang="ko-KR" altLang="en-US" sz="1400" b="1" dirty="0">
                <a:solidFill>
                  <a:srgbClr val="111111"/>
                </a:solidFill>
                <a:latin typeface="notokr-bold"/>
              </a:rPr>
              <a:t> 제</a:t>
            </a:r>
            <a:r>
              <a:rPr lang="en-US" altLang="ko-KR" sz="1400" b="1" dirty="0">
                <a:solidFill>
                  <a:srgbClr val="111111"/>
                </a:solidFill>
                <a:latin typeface="notokr-bold"/>
              </a:rPr>
              <a:t>26</a:t>
            </a:r>
            <a:r>
              <a:rPr lang="ko-KR" altLang="en-US" sz="1400" b="1" dirty="0">
                <a:solidFill>
                  <a:srgbClr val="111111"/>
                </a:solidFill>
                <a:latin typeface="notokr-bold"/>
              </a:rPr>
              <a:t>권 제</a:t>
            </a:r>
            <a:r>
              <a:rPr lang="en-US" altLang="ko-KR" sz="1400" b="1" dirty="0">
                <a:solidFill>
                  <a:srgbClr val="111111"/>
                </a:solidFill>
                <a:latin typeface="notokr-bold"/>
              </a:rPr>
              <a:t>5</a:t>
            </a:r>
            <a:r>
              <a:rPr lang="ko-KR" altLang="en-US" sz="1400" b="1" dirty="0">
                <a:solidFill>
                  <a:srgbClr val="111111"/>
                </a:solidFill>
                <a:latin typeface="notokr-bold"/>
              </a:rPr>
              <a:t>호</a:t>
            </a:r>
            <a:r>
              <a:rPr lang="en-US" altLang="ko-KR" sz="1400" b="1" dirty="0">
                <a:solidFill>
                  <a:srgbClr val="111111"/>
                </a:solidFill>
                <a:latin typeface="notokr-bold"/>
              </a:rPr>
              <a:t>)</a:t>
            </a:r>
            <a:br>
              <a:rPr lang="ko-KR" altLang="en-US" sz="1400" b="1" dirty="0">
                <a:solidFill>
                  <a:srgbClr val="111111"/>
                </a:solidFill>
                <a:latin typeface="notokr-bold"/>
              </a:rPr>
            </a:br>
            <a:r>
              <a:rPr lang="en-US" altLang="ko-KR" sz="1400" b="1" dirty="0">
                <a:solidFill>
                  <a:srgbClr val="111111"/>
                </a:solidFill>
                <a:latin typeface="notokr-bold"/>
              </a:rPr>
              <a:t>HFS+ </a:t>
            </a:r>
            <a:r>
              <a:rPr lang="ko-KR" altLang="en-US" sz="1400" b="1" dirty="0">
                <a:solidFill>
                  <a:srgbClr val="111111"/>
                </a:solidFill>
                <a:latin typeface="notokr-bold"/>
              </a:rPr>
              <a:t>저널 파일 파싱 알고리즘을 이용한 삭제된 파일 복구 기법 향상 방안</a:t>
            </a:r>
            <a:r>
              <a:rPr lang="en-US" altLang="ko-KR" sz="1400" b="1" dirty="0">
                <a:solidFill>
                  <a:srgbClr val="111111"/>
                </a:solidFill>
                <a:latin typeface="notokr-bold"/>
              </a:rPr>
              <a:t>(</a:t>
            </a:r>
            <a:r>
              <a:rPr lang="ko-KR" altLang="en-US" sz="1400" b="1" dirty="0" err="1">
                <a:solidFill>
                  <a:srgbClr val="111111"/>
                </a:solidFill>
                <a:latin typeface="notokr-bold"/>
              </a:rPr>
              <a:t>방승규</a:t>
            </a:r>
            <a:r>
              <a:rPr lang="en-US" altLang="ko-KR" sz="1400" b="1" dirty="0">
                <a:solidFill>
                  <a:srgbClr val="111111"/>
                </a:solidFill>
                <a:latin typeface="notokr-bold"/>
              </a:rPr>
              <a:t>,</a:t>
            </a:r>
            <a:r>
              <a:rPr lang="ko-KR" altLang="en-US" sz="1400" b="1" dirty="0">
                <a:solidFill>
                  <a:srgbClr val="111111"/>
                </a:solidFill>
                <a:latin typeface="notokr-bold"/>
              </a:rPr>
              <a:t>전상준</a:t>
            </a:r>
            <a:r>
              <a:rPr lang="en-US" altLang="ko-KR" sz="1400" b="1" dirty="0">
                <a:solidFill>
                  <a:srgbClr val="111111"/>
                </a:solidFill>
                <a:latin typeface="notokr-bold"/>
              </a:rPr>
              <a:t>,</a:t>
            </a:r>
            <a:r>
              <a:rPr lang="ko-KR" altLang="en-US" sz="1400" b="1" dirty="0">
                <a:solidFill>
                  <a:srgbClr val="111111"/>
                </a:solidFill>
                <a:latin typeface="notokr-bold"/>
              </a:rPr>
              <a:t>김도현</a:t>
            </a:r>
            <a:r>
              <a:rPr lang="en-US" altLang="ko-KR" sz="1400" b="1" dirty="0">
                <a:solidFill>
                  <a:srgbClr val="111111"/>
                </a:solidFill>
                <a:latin typeface="notokr-bold"/>
              </a:rPr>
              <a:t>,</a:t>
            </a:r>
            <a:r>
              <a:rPr lang="ko-KR" altLang="en-US" sz="1400" b="1" dirty="0">
                <a:solidFill>
                  <a:srgbClr val="111111"/>
                </a:solidFill>
                <a:latin typeface="notokr-bold"/>
              </a:rPr>
              <a:t>이상진</a:t>
            </a:r>
            <a:r>
              <a:rPr lang="en-US" altLang="ko-KR" sz="1400" b="1" dirty="0">
                <a:solidFill>
                  <a:srgbClr val="111111"/>
                </a:solidFill>
                <a:latin typeface="notokr-bold"/>
              </a:rPr>
              <a:t>,2016,</a:t>
            </a:r>
            <a:r>
              <a:rPr lang="ko-KR" altLang="en-US" sz="1400" b="1" dirty="0">
                <a:solidFill>
                  <a:srgbClr val="111111"/>
                </a:solidFill>
                <a:latin typeface="notokr-bold"/>
              </a:rPr>
              <a:t>정보처리학회논문지 </a:t>
            </a:r>
            <a:r>
              <a:rPr lang="en-US" altLang="ko-KR" sz="1400" b="1" dirty="0">
                <a:solidFill>
                  <a:srgbClr val="111111"/>
                </a:solidFill>
                <a:latin typeface="notokr-bold"/>
              </a:rPr>
              <a:t>463~470)</a:t>
            </a:r>
            <a:endParaRPr lang="ko-KR" altLang="en-US" sz="1400" b="1" dirty="0">
              <a:solidFill>
                <a:srgbClr val="111111"/>
              </a:solidFill>
              <a:latin typeface="notokr-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B83510-D220-4AAF-A741-F98A18490B25}"/>
              </a:ext>
            </a:extLst>
          </p:cNvPr>
          <p:cNvSpPr txBox="1"/>
          <p:nvPr/>
        </p:nvSpPr>
        <p:spPr>
          <a:xfrm>
            <a:off x="1209675" y="6577340"/>
            <a:ext cx="9172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0" i="0" dirty="0">
                <a:solidFill>
                  <a:srgbClr val="333333"/>
                </a:solidFill>
                <a:effectLst/>
                <a:latin typeface="Apple SD Gothic Neo"/>
              </a:rPr>
              <a:t>* </a:t>
            </a:r>
            <a:r>
              <a:rPr lang="ko-KR" altLang="en-US" sz="1100" b="0" i="0" dirty="0" err="1">
                <a:solidFill>
                  <a:srgbClr val="333333"/>
                </a:solidFill>
                <a:effectLst/>
                <a:latin typeface="Apple SD Gothic Neo"/>
              </a:rPr>
              <a:t>파일카빙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latin typeface="Apple SD Gothic Neo"/>
              </a:rPr>
              <a:t> </a:t>
            </a:r>
            <a:r>
              <a:rPr lang="en-US" altLang="ko-KR" sz="1100" b="0" i="0" dirty="0">
                <a:solidFill>
                  <a:srgbClr val="333333"/>
                </a:solidFill>
                <a:effectLst/>
                <a:latin typeface="Apple SD Gothic Neo"/>
              </a:rPr>
              <a:t>: </a:t>
            </a:r>
            <a:r>
              <a:rPr lang="en-US" altLang="ko-KR" sz="1100" b="0" i="0" dirty="0" err="1">
                <a:solidFill>
                  <a:srgbClr val="333333"/>
                </a:solidFill>
                <a:effectLst/>
                <a:latin typeface="Apple SD Gothic Neo"/>
              </a:rPr>
              <a:t>matadata</a:t>
            </a:r>
            <a:r>
              <a:rPr lang="en-US" altLang="ko-KR" sz="1100" b="0" i="0" dirty="0">
                <a:solidFill>
                  <a:srgbClr val="333333"/>
                </a:solidFill>
                <a:effectLst/>
                <a:latin typeface="Apple SD Gothic Neo"/>
              </a:rPr>
              <a:t> 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latin typeface="Apple SD Gothic Neo"/>
              </a:rPr>
              <a:t>보다는 파일 자체의 바이너리 데이터</a:t>
            </a:r>
            <a:r>
              <a:rPr lang="en-US" altLang="ko-KR" sz="1100" b="0" i="0" dirty="0">
                <a:solidFill>
                  <a:srgbClr val="333333"/>
                </a:solidFill>
                <a:effectLst/>
                <a:latin typeface="Apple SD Gothic Neo"/>
              </a:rPr>
              <a:t>(content, signature, header, ... )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latin typeface="Apple SD Gothic Neo"/>
              </a:rPr>
              <a:t>를 이용해 디스크의 </a:t>
            </a:r>
            <a:r>
              <a:rPr lang="ko-KR" altLang="en-US" sz="1100" b="0" i="0" dirty="0" err="1">
                <a:solidFill>
                  <a:srgbClr val="333333"/>
                </a:solidFill>
                <a:effectLst/>
                <a:latin typeface="Apple SD Gothic Neo"/>
              </a:rPr>
              <a:t>비활당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latin typeface="Apple SD Gothic Neo"/>
              </a:rPr>
              <a:t> 영역에서 파일을 복구하는 방식</a:t>
            </a:r>
            <a:endParaRPr lang="ko-KR" altLang="en-US" sz="11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1A51916-07A2-4858-8FCB-4F9F3061D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729" y="2497363"/>
            <a:ext cx="6135371" cy="388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6.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2932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백업 파일 분석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B146097-D7A0-46CF-B34B-FAB102646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" y="1781175"/>
            <a:ext cx="4295775" cy="26289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1A1773-9420-4EF5-84C1-E236BC355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162" y="1619250"/>
            <a:ext cx="4410075" cy="26479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DCB4FFC-C577-47B3-8366-3F2054711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437" y="4321175"/>
            <a:ext cx="4452937" cy="2009814"/>
          </a:xfrm>
          <a:prstGeom prst="rect">
            <a:avLst/>
          </a:prstGeom>
        </p:spPr>
      </p:pic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820EBFB1-9281-4C18-B789-8771F5042FC8}"/>
              </a:ext>
            </a:extLst>
          </p:cNvPr>
          <p:cNvCxnSpPr>
            <a:endCxn id="24" idx="1"/>
          </p:cNvCxnSpPr>
          <p:nvPr/>
        </p:nvCxnSpPr>
        <p:spPr>
          <a:xfrm flipV="1">
            <a:off x="5219700" y="2943225"/>
            <a:ext cx="1668462" cy="9144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2F98C24E-2C33-4DA8-A81C-5A9AD0E28B0D}"/>
              </a:ext>
            </a:extLst>
          </p:cNvPr>
          <p:cNvCxnSpPr>
            <a:endCxn id="26" idx="1"/>
          </p:cNvCxnSpPr>
          <p:nvPr/>
        </p:nvCxnSpPr>
        <p:spPr>
          <a:xfrm>
            <a:off x="5248275" y="4248150"/>
            <a:ext cx="1681162" cy="10779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33B46D5-CC94-4C9A-A1B1-BAC48856D204}"/>
              </a:ext>
            </a:extLst>
          </p:cNvPr>
          <p:cNvSpPr txBox="1"/>
          <p:nvPr/>
        </p:nvSpPr>
        <p:spPr>
          <a:xfrm>
            <a:off x="6038850" y="2695575"/>
            <a:ext cx="4857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일부</a:t>
            </a:r>
          </a:p>
        </p:txBody>
      </p:sp>
    </p:spTree>
    <p:extLst>
      <p:ext uri="{BB962C8B-B14F-4D97-AF65-F5344CB8AC3E}">
        <p14:creationId xmlns:p14="http://schemas.microsoft.com/office/powerpoint/2010/main" val="357548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6.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2932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백업 파일 분석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26" name="Picture 2" descr="안드로이드 포팅 6-1 네이티브 사용자 공간 ( 파일시스템 )">
            <a:extLst>
              <a:ext uri="{FF2B5EF4-FFF2-40B4-BE49-F238E27FC236}">
                <a16:creationId xmlns:a16="http://schemas.microsoft.com/office/drawing/2014/main" id="{EDED5957-DF7B-4BD7-815A-F92780F0B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26" y="1745876"/>
            <a:ext cx="62103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1E49ACB-5156-448F-A77E-BFB727132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895" y="1777197"/>
            <a:ext cx="5301200" cy="407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6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7.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14686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한계점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6437F51-1E3F-4EC0-8112-2C412D661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943" y="1682843"/>
            <a:ext cx="5905500" cy="40481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2E15CFB-FF56-4B85-A6B3-247852ABF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71" y="2718268"/>
            <a:ext cx="4991941" cy="141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66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1B2C9D9-D60F-4B79-831F-722BC1F5C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" y="1451"/>
            <a:ext cx="12188203" cy="685509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AE6CDF5-2704-42C5-BDA2-D7E662B6B36E}"/>
              </a:ext>
            </a:extLst>
          </p:cNvPr>
          <p:cNvGrpSpPr/>
          <p:nvPr/>
        </p:nvGrpSpPr>
        <p:grpSpPr>
          <a:xfrm>
            <a:off x="579119" y="2639396"/>
            <a:ext cx="4921183" cy="1579207"/>
            <a:chOff x="7205150" y="2083172"/>
            <a:chExt cx="2397760" cy="76944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934CA4C-7AE6-40C2-9FE0-FC033685D47D}"/>
                </a:ext>
              </a:extLst>
            </p:cNvPr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600"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343CA2-5E94-4F1F-83F7-88350A19BB6D}"/>
                </a:ext>
              </a:extLst>
            </p:cNvPr>
            <p:cNvSpPr txBox="1"/>
            <p:nvPr/>
          </p:nvSpPr>
          <p:spPr>
            <a:xfrm>
              <a:off x="7697115" y="2295440"/>
              <a:ext cx="1413830" cy="34490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4000" b="1" spc="600" dirty="0">
                  <a:solidFill>
                    <a:schemeClr val="bg1"/>
                  </a:solidFill>
                  <a:latin typeface="+mj-ea"/>
                  <a:ea typeface="+mj-ea"/>
                </a:rPr>
                <a:t>감사합니다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39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1.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4216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활용 소프트웨어 설치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A67D6E3A-CCD1-47CB-840C-B41DE940E72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5429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ko-KR" sz="1800" dirty="0"/>
              <a:t>ADB </a:t>
            </a:r>
            <a:r>
              <a:rPr lang="ko-KR" altLang="en-US" sz="1800" dirty="0"/>
              <a:t>설치 및 실행</a:t>
            </a:r>
            <a:endParaRPr lang="en-US" altLang="ko-KR" sz="1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34C3C05-1EDC-4376-86AC-4B23CB9D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47" y="2326341"/>
            <a:ext cx="3505200" cy="39624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DF014B2-3930-4A19-93B7-7186DDEB5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480" y="2672322"/>
            <a:ext cx="2933700" cy="1495425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E7481DCC-724D-4EEE-BC5E-86A43E890AAD}"/>
              </a:ext>
            </a:extLst>
          </p:cNvPr>
          <p:cNvSpPr txBox="1">
            <a:spLocks/>
          </p:cNvSpPr>
          <p:nvPr/>
        </p:nvSpPr>
        <p:spPr>
          <a:xfrm>
            <a:off x="6100482" y="1825625"/>
            <a:ext cx="5119967" cy="15429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ko-KR" sz="1800" dirty="0"/>
              <a:t>ABP </a:t>
            </a:r>
            <a:r>
              <a:rPr lang="ko-KR" altLang="en-US" sz="1800" dirty="0"/>
              <a:t>설치 및 실행</a:t>
            </a:r>
            <a:endParaRPr lang="en-US" altLang="ko-KR" sz="1800" dirty="0"/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ko-KR" sz="1800" dirty="0"/>
              <a:t>(ADB </a:t>
            </a:r>
            <a:r>
              <a:rPr lang="ko-KR" altLang="en-US" sz="1800" dirty="0"/>
              <a:t>백업파일을 열 수 있는 </a:t>
            </a:r>
            <a:r>
              <a:rPr lang="en-US" altLang="ko-KR" sz="1800" dirty="0"/>
              <a:t>ZIP </a:t>
            </a:r>
            <a:r>
              <a:rPr lang="ko-KR" altLang="en-US" sz="1800" dirty="0"/>
              <a:t>파일로 변환</a:t>
            </a:r>
            <a:r>
              <a:rPr lang="en-US" altLang="ko-KR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4721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2.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39292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ADB </a:t>
            </a:r>
            <a:r>
              <a:rPr lang="ko-KR" altLang="en-US" sz="40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활용 백업 진행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A67D6E3A-CCD1-47CB-840C-B41DE940E72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5429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ko-KR" sz="1800" dirty="0"/>
              <a:t>ADB backup </a:t>
            </a:r>
            <a:r>
              <a:rPr lang="ko-KR" altLang="en-US" sz="1800" dirty="0"/>
              <a:t>명령어 활용</a:t>
            </a:r>
            <a:endParaRPr lang="en-US" altLang="ko-KR" sz="1800" dirty="0"/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ko-KR" sz="1800" dirty="0"/>
              <a:t>-f(</a:t>
            </a:r>
            <a:r>
              <a:rPr lang="ko-KR" altLang="en-US" sz="1800" dirty="0"/>
              <a:t>파일 경로 지정</a:t>
            </a:r>
            <a:r>
              <a:rPr lang="en-US" altLang="ko-KR" sz="1800" dirty="0"/>
              <a:t>), -</a:t>
            </a:r>
            <a:r>
              <a:rPr lang="en-US" altLang="ko-KR" sz="1800" dirty="0" err="1"/>
              <a:t>apk</a:t>
            </a:r>
            <a:r>
              <a:rPr lang="en-US" altLang="ko-KR" sz="1800" dirty="0"/>
              <a:t>(</a:t>
            </a:r>
            <a:r>
              <a:rPr lang="en-US" altLang="ko-KR" sz="1800" dirty="0" err="1"/>
              <a:t>apk</a:t>
            </a:r>
            <a:r>
              <a:rPr lang="ko-KR" altLang="en-US" sz="1800" dirty="0"/>
              <a:t>파일 포함</a:t>
            </a:r>
            <a:r>
              <a:rPr lang="en-US" altLang="ko-KR" sz="1800" dirty="0"/>
              <a:t>)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ko-KR" sz="1800" dirty="0"/>
              <a:t>-all(</a:t>
            </a:r>
            <a:r>
              <a:rPr lang="ko-KR" altLang="en-US" sz="1800" dirty="0"/>
              <a:t>전체 백업</a:t>
            </a:r>
            <a:r>
              <a:rPr lang="en-US" altLang="ko-KR" sz="1800" dirty="0"/>
              <a:t>)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ko-KR" sz="1800" dirty="0"/>
              <a:t>-system(</a:t>
            </a:r>
            <a:r>
              <a:rPr lang="ko-KR" altLang="en-US" sz="1800" dirty="0"/>
              <a:t>시스템 영역 백업</a:t>
            </a:r>
            <a:r>
              <a:rPr lang="en-US" altLang="ko-KR" sz="1800" dirty="0"/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0F2F2BB-4A2C-48B9-A564-E0E65C7696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74" t="66667" r="66233" b="28472"/>
          <a:stretch/>
        </p:blipFill>
        <p:spPr>
          <a:xfrm>
            <a:off x="847725" y="3609975"/>
            <a:ext cx="7934325" cy="7102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DAB1C60-17E9-4030-976C-2D5C5821D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3137" y="3619500"/>
            <a:ext cx="676275" cy="723900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D2185D6-00AD-467A-AAE7-9A296CFC6716}"/>
              </a:ext>
            </a:extLst>
          </p:cNvPr>
          <p:cNvSpPr/>
          <p:nvPr/>
        </p:nvSpPr>
        <p:spPr>
          <a:xfrm>
            <a:off x="8963025" y="3762375"/>
            <a:ext cx="704850" cy="3429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97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3.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5820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ADB </a:t>
            </a:r>
            <a:r>
              <a:rPr lang="ko-KR" altLang="en-US" sz="40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활용 백업 파일 분석 준비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A67D6E3A-CCD1-47CB-840C-B41DE940E72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5429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ko-KR" altLang="en-US" sz="1800" dirty="0"/>
              <a:t>백업 파일을 분석 가능한 파일로 변경</a:t>
            </a:r>
            <a:endParaRPr lang="en-US" altLang="ko-KR" sz="1800" dirty="0"/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ko-KR" sz="1800" dirty="0"/>
              <a:t>Abp.jar </a:t>
            </a:r>
            <a:r>
              <a:rPr lang="ko-KR" altLang="en-US" sz="1800" dirty="0"/>
              <a:t>활용</a:t>
            </a:r>
            <a:endParaRPr lang="en-US" altLang="ko-KR" sz="1800" dirty="0"/>
          </a:p>
          <a:p>
            <a:pPr marL="0" indent="0" algn="just">
              <a:buFont typeface="Arial" panose="020B0604020202020204" pitchFamily="34" charset="0"/>
              <a:buNone/>
            </a:pPr>
            <a:endParaRPr lang="en-US" altLang="ko-KR" sz="18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CF12557-EF67-4CF6-894F-712F77D09E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307" b="95278"/>
          <a:stretch/>
        </p:blipFill>
        <p:spPr>
          <a:xfrm>
            <a:off x="1209675" y="2660649"/>
            <a:ext cx="9026525" cy="7678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B689AEA-128E-4522-8542-E0FB051CB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412" y="4352925"/>
            <a:ext cx="866775" cy="819150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5A401E6-34BA-4DE9-8BD1-AEBC5E01ADE7}"/>
              </a:ext>
            </a:extLst>
          </p:cNvPr>
          <p:cNvSpPr/>
          <p:nvPr/>
        </p:nvSpPr>
        <p:spPr>
          <a:xfrm rot="5400000">
            <a:off x="5191125" y="3698875"/>
            <a:ext cx="704850" cy="3429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09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3.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5820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ADB </a:t>
            </a:r>
            <a:r>
              <a:rPr lang="ko-KR" altLang="en-US" sz="40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활용 백업 파일 분석 준비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A67D6E3A-CCD1-47CB-840C-B41DE940E72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5429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ko-KR" sz="1800" dirty="0"/>
              <a:t>Tar</a:t>
            </a:r>
            <a:r>
              <a:rPr lang="ko-KR" altLang="en-US" sz="1800" dirty="0"/>
              <a:t> 파일 압축해제 후 분석</a:t>
            </a:r>
            <a:endParaRPr lang="en-US" altLang="ko-KR" sz="1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C0C964D-46C4-45F6-A265-C12927B3AB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" t="3889" r="58565" b="61852"/>
          <a:stretch/>
        </p:blipFill>
        <p:spPr>
          <a:xfrm>
            <a:off x="927100" y="2222500"/>
            <a:ext cx="7772400" cy="403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8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3.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5820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ADB </a:t>
            </a:r>
            <a:r>
              <a:rPr lang="ko-KR" altLang="en-US" sz="40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활용 백업 파일 분석 준비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A67D6E3A-CCD1-47CB-840C-B41DE940E72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5429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ko-KR" altLang="en-US" sz="1800" dirty="0"/>
              <a:t>다만 특정파일에서 에러가 나오기 때문에 현재 이 부분 분석 및 해결 과정 진행 중</a:t>
            </a:r>
            <a:endParaRPr lang="en-US" altLang="ko-KR" sz="1800" dirty="0"/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ko-KR" sz="1800" dirty="0"/>
              <a:t>(</a:t>
            </a:r>
            <a:r>
              <a:rPr lang="ko-KR" altLang="en-US" sz="1800" dirty="0"/>
              <a:t>안드로이드 버전에 따른 에러로 확인 되었으며</a:t>
            </a:r>
            <a:r>
              <a:rPr lang="en-US" altLang="ko-KR" sz="1800" dirty="0"/>
              <a:t>,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174FF5-2CD2-4825-963F-88656599A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2568841"/>
            <a:ext cx="9296400" cy="290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07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4.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48750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ADB </a:t>
            </a:r>
            <a:r>
              <a:rPr lang="ko-KR" altLang="en-US" sz="40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활용 백업 파일 분석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A67D6E3A-CCD1-47CB-840C-B41DE940E72A}"/>
              </a:ext>
            </a:extLst>
          </p:cNvPr>
          <p:cNvSpPr txBox="1">
            <a:spLocks/>
          </p:cNvSpPr>
          <p:nvPr/>
        </p:nvSpPr>
        <p:spPr>
          <a:xfrm>
            <a:off x="838200" y="1685925"/>
            <a:ext cx="10515600" cy="15429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ko-KR" altLang="en-US" sz="1800" dirty="0"/>
              <a:t>압축 파일을 열어보면</a:t>
            </a:r>
            <a:r>
              <a:rPr lang="en-US" altLang="ko-KR" sz="1800" dirty="0"/>
              <a:t>, apps </a:t>
            </a:r>
            <a:r>
              <a:rPr lang="ko-KR" altLang="en-US" sz="1800" dirty="0"/>
              <a:t>폴더와 </a:t>
            </a:r>
            <a:r>
              <a:rPr lang="en-US" altLang="ko-KR" sz="1800" dirty="0"/>
              <a:t>shared </a:t>
            </a:r>
            <a:r>
              <a:rPr lang="ko-KR" altLang="en-US" sz="1800" dirty="0"/>
              <a:t>폴더 존재</a:t>
            </a:r>
            <a:endParaRPr lang="en-US" altLang="ko-KR" sz="1800" dirty="0"/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ko-KR" sz="1800" dirty="0"/>
              <a:t>Apps : </a:t>
            </a:r>
            <a:r>
              <a:rPr lang="ko-KR" altLang="en-US" sz="1800" dirty="0"/>
              <a:t>앱들의 구동에 필요한 데이터 존재</a:t>
            </a:r>
            <a:r>
              <a:rPr lang="en-US" altLang="ko-KR" sz="1800" dirty="0"/>
              <a:t>(DB, </a:t>
            </a:r>
            <a:r>
              <a:rPr lang="ko-KR" altLang="en-US" sz="1800" dirty="0"/>
              <a:t>권한</a:t>
            </a:r>
            <a:r>
              <a:rPr lang="en-US" altLang="ko-KR" sz="1800" dirty="0"/>
              <a:t>, manifest </a:t>
            </a:r>
            <a:r>
              <a:rPr lang="ko-KR" altLang="en-US" sz="1800" dirty="0"/>
              <a:t>파일</a:t>
            </a:r>
            <a:r>
              <a:rPr lang="en-US" altLang="ko-KR" sz="1800" dirty="0"/>
              <a:t> </a:t>
            </a:r>
            <a:r>
              <a:rPr lang="ko-KR" altLang="en-US" sz="1800" dirty="0"/>
              <a:t>등</a:t>
            </a:r>
            <a:r>
              <a:rPr lang="en-US" altLang="ko-KR" sz="1800" dirty="0"/>
              <a:t>), </a:t>
            </a:r>
            <a:r>
              <a:rPr lang="ko-KR" altLang="en-US" sz="1800" dirty="0"/>
              <a:t>시스템 앱에 대한 파일</a:t>
            </a:r>
            <a:r>
              <a:rPr lang="en-US" altLang="ko-KR" sz="1800" dirty="0"/>
              <a:t>, </a:t>
            </a:r>
            <a:r>
              <a:rPr lang="ko-KR" altLang="en-US" sz="1800" dirty="0"/>
              <a:t>패키지별 저장</a:t>
            </a:r>
            <a:endParaRPr lang="en-US" altLang="ko-KR" sz="1800" dirty="0"/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ko-KR" sz="1800" dirty="0"/>
              <a:t>Shared : SD</a:t>
            </a:r>
            <a:r>
              <a:rPr lang="ko-KR" altLang="en-US" sz="1800" dirty="0"/>
              <a:t>카드 등 파일시스템에 대한 파일</a:t>
            </a:r>
            <a:endParaRPr lang="en-US" altLang="ko-KR" sz="18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BED776B-8ED5-4944-BF52-08ADA8576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3622674"/>
            <a:ext cx="2287588" cy="12400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59EA610-D92F-4735-B2A6-81A4D9B63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162" y="3057525"/>
            <a:ext cx="4410075" cy="26479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233FA29-E99A-40DB-93EC-35F324D39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5675" y="3054350"/>
            <a:ext cx="628650" cy="3429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F888BE-1A1F-44AF-A0C6-F65D1C924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6813" y="3711575"/>
            <a:ext cx="3265488" cy="147386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7AF1F54-973D-4CCF-9B76-188750C4E003}"/>
              </a:ext>
            </a:extLst>
          </p:cNvPr>
          <p:cNvSpPr/>
          <p:nvPr/>
        </p:nvSpPr>
        <p:spPr>
          <a:xfrm>
            <a:off x="774700" y="3670300"/>
            <a:ext cx="2336800" cy="533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78C735-435A-401F-BB41-8CEC986F8C9E}"/>
              </a:ext>
            </a:extLst>
          </p:cNvPr>
          <p:cNvSpPr/>
          <p:nvPr/>
        </p:nvSpPr>
        <p:spPr>
          <a:xfrm>
            <a:off x="774700" y="4394200"/>
            <a:ext cx="2336800" cy="533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E05CB71C-6081-4B85-91D0-E3A6D9055F71}"/>
              </a:ext>
            </a:extLst>
          </p:cNvPr>
          <p:cNvCxnSpPr>
            <a:stCxn id="21" idx="2"/>
            <a:endCxn id="14" idx="0"/>
          </p:cNvCxnSpPr>
          <p:nvPr/>
        </p:nvCxnSpPr>
        <p:spPr>
          <a:xfrm rot="5400000" flipH="1" flipV="1">
            <a:off x="5114925" y="-117475"/>
            <a:ext cx="1873250" cy="8216900"/>
          </a:xfrm>
          <a:prstGeom prst="bentConnector5">
            <a:avLst>
              <a:gd name="adj1" fmla="val -60339"/>
              <a:gd name="adj2" fmla="val 78535"/>
              <a:gd name="adj3" fmla="val 1122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BF4F041D-9C73-4C67-AED8-06E144C83E1D}"/>
              </a:ext>
            </a:extLst>
          </p:cNvPr>
          <p:cNvCxnSpPr>
            <a:cxnSpLocks/>
            <a:stCxn id="17" idx="3"/>
            <a:endCxn id="12" idx="0"/>
          </p:cNvCxnSpPr>
          <p:nvPr/>
        </p:nvCxnSpPr>
        <p:spPr>
          <a:xfrm flipV="1">
            <a:off x="3111500" y="3057525"/>
            <a:ext cx="2933700" cy="879475"/>
          </a:xfrm>
          <a:prstGeom prst="bentConnector4">
            <a:avLst>
              <a:gd name="adj1" fmla="val 12419"/>
              <a:gd name="adj2" fmla="val 1259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10A9532D-512D-4897-B162-C3079ED9FAD6}"/>
              </a:ext>
            </a:extLst>
          </p:cNvPr>
          <p:cNvSpPr txBox="1">
            <a:spLocks/>
          </p:cNvSpPr>
          <p:nvPr/>
        </p:nvSpPr>
        <p:spPr>
          <a:xfrm>
            <a:off x="838200" y="6086517"/>
            <a:ext cx="10515600" cy="54288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ko-KR" altLang="en-US" sz="1800"/>
              <a:t>주요 어플리케이션 및 시스템 앱에 대한 분석을 먼저 진행 후 추후 진행 방안 논의 예정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31947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5.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43059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다른 방식의 백업 방안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7815815-3595-48B8-BBED-8AC7666B6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45" y="1891331"/>
            <a:ext cx="4837641" cy="39359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FC46735-D3E7-4539-B299-10B08AF4D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608" y="1783976"/>
            <a:ext cx="4789578" cy="389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9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5.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43059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다른 방식의 백업 방안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ACD47C7-F09B-43EC-A6FB-1E90FB3F54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091"/>
          <a:stretch/>
        </p:blipFill>
        <p:spPr>
          <a:xfrm>
            <a:off x="1320054" y="1607559"/>
            <a:ext cx="1699840" cy="47484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62F08DD-9FE4-4CBD-9518-B3BC0A844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2177577"/>
            <a:ext cx="6553200" cy="135551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E8F74A6-6EFE-46AF-8DB5-C28C463E62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18" r="59253"/>
          <a:stretch/>
        </p:blipFill>
        <p:spPr>
          <a:xfrm>
            <a:off x="8759825" y="1485899"/>
            <a:ext cx="1831063" cy="4912583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57234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2020 pink">
      <a:dk1>
        <a:sysClr val="windowText" lastClr="000000"/>
      </a:dk1>
      <a:lt1>
        <a:sysClr val="window" lastClr="FFFFFF"/>
      </a:lt1>
      <a:dk2>
        <a:srgbClr val="757070"/>
      </a:dk2>
      <a:lt2>
        <a:srgbClr val="E7E6E6"/>
      </a:lt2>
      <a:accent1>
        <a:srgbClr val="FD9693"/>
      </a:accent1>
      <a:accent2>
        <a:srgbClr val="C76843"/>
      </a:accent2>
      <a:accent3>
        <a:srgbClr val="FDB483"/>
      </a:accent3>
      <a:accent4>
        <a:srgbClr val="FFE7E3"/>
      </a:accent4>
      <a:accent5>
        <a:srgbClr val="CF9999"/>
      </a:accent5>
      <a:accent6>
        <a:srgbClr val="F36657"/>
      </a:accent6>
      <a:hlink>
        <a:srgbClr val="262626"/>
      </a:hlink>
      <a:folHlink>
        <a:srgbClr val="262626"/>
      </a:folHlink>
    </a:clrScheme>
    <a:fontScheme name="사용자 지정 2">
      <a:majorFont>
        <a:latin typeface="Arial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</TotalTime>
  <Words>527</Words>
  <Application>Microsoft Office PowerPoint</Application>
  <PresentationFormat>와이드스크린</PresentationFormat>
  <Paragraphs>59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*ｽﾅｸ・ﾁﾟｰ昉・Identity-H</vt:lpstr>
      <vt:lpstr>Apple SD Gothic Neo</vt:lpstr>
      <vt:lpstr>notokr-bold</vt:lpstr>
      <vt:lpstr>나눔스퀘어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조영호</cp:lastModifiedBy>
  <cp:revision>48</cp:revision>
  <dcterms:created xsi:type="dcterms:W3CDTF">2020-04-05T23:47:55Z</dcterms:created>
  <dcterms:modified xsi:type="dcterms:W3CDTF">2022-04-18T15:09:05Z</dcterms:modified>
</cp:coreProperties>
</file>